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64"/>
  </p:notesMasterIdLst>
  <p:sldIdLst>
    <p:sldId id="256" r:id="rId2"/>
    <p:sldId id="301" r:id="rId3"/>
    <p:sldId id="303" r:id="rId4"/>
    <p:sldId id="259" r:id="rId5"/>
    <p:sldId id="300" r:id="rId6"/>
    <p:sldId id="306" r:id="rId7"/>
    <p:sldId id="305" r:id="rId8"/>
    <p:sldId id="304" r:id="rId9"/>
    <p:sldId id="310" r:id="rId10"/>
    <p:sldId id="281" r:id="rId11"/>
    <p:sldId id="309" r:id="rId12"/>
    <p:sldId id="307" r:id="rId13"/>
    <p:sldId id="308" r:id="rId14"/>
    <p:sldId id="311" r:id="rId15"/>
    <p:sldId id="323" r:id="rId16"/>
    <p:sldId id="314" r:id="rId17"/>
    <p:sldId id="313" r:id="rId18"/>
    <p:sldId id="315" r:id="rId19"/>
    <p:sldId id="317" r:id="rId20"/>
    <p:sldId id="318" r:id="rId21"/>
    <p:sldId id="320" r:id="rId22"/>
    <p:sldId id="321" r:id="rId23"/>
    <p:sldId id="326" r:id="rId24"/>
    <p:sldId id="327" r:id="rId25"/>
    <p:sldId id="328" r:id="rId26"/>
    <p:sldId id="332" r:id="rId27"/>
    <p:sldId id="343" r:id="rId28"/>
    <p:sldId id="392" r:id="rId29"/>
    <p:sldId id="346" r:id="rId30"/>
    <p:sldId id="352" r:id="rId31"/>
    <p:sldId id="380" r:id="rId32"/>
    <p:sldId id="381" r:id="rId33"/>
    <p:sldId id="391" r:id="rId34"/>
    <p:sldId id="374" r:id="rId35"/>
    <p:sldId id="338" r:id="rId36"/>
    <p:sldId id="366" r:id="rId37"/>
    <p:sldId id="393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1" r:id="rId46"/>
    <p:sldId id="402" r:id="rId47"/>
    <p:sldId id="403" r:id="rId48"/>
    <p:sldId id="354" r:id="rId49"/>
    <p:sldId id="356" r:id="rId50"/>
    <p:sldId id="357" r:id="rId51"/>
    <p:sldId id="358" r:id="rId52"/>
    <p:sldId id="359" r:id="rId53"/>
    <p:sldId id="360" r:id="rId54"/>
    <p:sldId id="361" r:id="rId55"/>
    <p:sldId id="363" r:id="rId56"/>
    <p:sldId id="362" r:id="rId57"/>
    <p:sldId id="365" r:id="rId58"/>
    <p:sldId id="367" r:id="rId59"/>
    <p:sldId id="369" r:id="rId60"/>
    <p:sldId id="370" r:id="rId61"/>
    <p:sldId id="371" r:id="rId62"/>
    <p:sldId id="372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>
      <p:cViewPr varScale="1">
        <p:scale>
          <a:sx n="98" d="100"/>
          <a:sy n="98" d="100"/>
        </p:scale>
        <p:origin x="7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04601-CCFE-4490-8E09-B31BBAC67883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B9FC2-B888-48FC-B9DF-3AB6B2E4A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5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1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nsei.zoom.us/j/93629802196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arshkr21august/supervised-learning-575500106a2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awtomated.com/supervised-vs-unsupervised-learning-which-is-bet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shrutijadon10104776/survey-on-activation-functions-for-deep-learning-9689331ba092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hyperlink" Target="https://www.freecodecamp.org/news/demystifying-gradient-descent-and-backpropagation-via-logistic-regression-based-image-classification-9b5526c2ed46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jpeg"/><Relationship Id="rId7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eyatom/what-is-underfitting-and-overfitting-in-machine-learning-and-how-to-deal-with-it-6803a989c76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ayesian-inference-problem-mcmc-and-variational-inference-25a8aa9bce29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rasserm.github.io/2019/03/14/bayesian-neural-networks/" TargetMode="Externa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-learning-for-physicists.org/" TargetMode="External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physrep.2019.03.001" TargetMode="External"/><Relationship Id="rId4" Type="http://schemas.openxmlformats.org/officeDocument/2006/relationships/hyperlink" Target="https://developers.google.com/machine-learning/crash-cours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.googleblog.com/2014/09/building-deeper-understanding-of-images.html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305800" cy="19272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nuclear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Young-Ho Song</a:t>
            </a:r>
          </a:p>
          <a:p>
            <a:r>
              <a:rPr lang="en-US" dirty="0" smtClean="0"/>
              <a:t>(RISP, Institute for Basic Science)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0413" y="6019800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온라인세미나</a:t>
            </a:r>
            <a:r>
              <a:rPr lang="en-US" altLang="ko-KR" b="1" dirty="0" smtClean="0"/>
              <a:t>, </a:t>
            </a:r>
            <a:r>
              <a:rPr lang="en-US" b="1" dirty="0" smtClean="0">
                <a:solidFill>
                  <a:srgbClr val="00B0F0"/>
                </a:solidFill>
              </a:rPr>
              <a:t>2020.12.09. (</a:t>
            </a:r>
            <a:r>
              <a:rPr lang="ko-KR" altLang="en-US" b="1" dirty="0" smtClean="0">
                <a:solidFill>
                  <a:srgbClr val="00B0F0"/>
                </a:solidFill>
              </a:rPr>
              <a:t>연세대학교</a:t>
            </a:r>
            <a:r>
              <a:rPr lang="en-US" altLang="ko-KR" b="1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altLang="ko-KR" b="1" dirty="0">
                <a:solidFill>
                  <a:srgbClr val="00B0F0"/>
                </a:solidFill>
                <a:hlinkClick r:id="rId2"/>
              </a:rPr>
              <a:t>https://</a:t>
            </a:r>
            <a:r>
              <a:rPr lang="en-US" altLang="ko-KR" b="1" dirty="0" smtClean="0">
                <a:solidFill>
                  <a:srgbClr val="00B0F0"/>
                </a:solidFill>
                <a:hlinkClick r:id="rId2"/>
              </a:rPr>
              <a:t>yonsei.zoom.us/j/93629802196</a:t>
            </a:r>
            <a:endParaRPr lang="en-US" b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Learn from examples( data = features +labels)  </a:t>
            </a:r>
          </a:p>
          <a:p>
            <a:pPr lvl="2"/>
            <a:r>
              <a:rPr lang="en-US" dirty="0" smtClean="0"/>
              <a:t>Labels : things we want to predict , answers, y</a:t>
            </a:r>
          </a:p>
          <a:p>
            <a:pPr marL="822960" lvl="3" indent="0">
              <a:buNone/>
            </a:pPr>
            <a:r>
              <a:rPr lang="en-US" dirty="0" smtClean="0"/>
              <a:t>           - Cats and  Dogs, mass of nucleus … </a:t>
            </a:r>
          </a:p>
          <a:p>
            <a:pPr lvl="2"/>
            <a:r>
              <a:rPr lang="en-US" dirty="0" smtClean="0"/>
              <a:t>Features: input variables, x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- images, (A, Z) … </a:t>
            </a:r>
          </a:p>
          <a:p>
            <a:pPr lvl="2"/>
            <a:r>
              <a:rPr lang="en-US" dirty="0" smtClean="0"/>
              <a:t>Examples : labeled examples = set of (features x, labels y)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unlabeled examples =  (features, ?)  </a:t>
            </a:r>
          </a:p>
          <a:p>
            <a:pPr lvl="1"/>
            <a:r>
              <a:rPr lang="en-US" dirty="0" smtClean="0"/>
              <a:t>Models : relationship between features and labels,  y = f(x)</a:t>
            </a:r>
          </a:p>
          <a:p>
            <a:pPr lvl="2"/>
            <a:r>
              <a:rPr lang="en-US" dirty="0" smtClean="0"/>
              <a:t>Training/Learning : change models gradually to make the model make a better relation between feature and label</a:t>
            </a:r>
          </a:p>
          <a:p>
            <a:pPr lvl="2"/>
            <a:r>
              <a:rPr lang="en-US" dirty="0" smtClean="0"/>
              <a:t>Inference : apply the trained model to unlabeled examples.  Prediction.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Classification: Prediction of discrete values     </a:t>
            </a:r>
          </a:p>
          <a:p>
            <a:pPr lvl="1"/>
            <a:r>
              <a:rPr lang="en-US" dirty="0" smtClean="0"/>
              <a:t>Regression : Prediction of continuous values</a:t>
            </a:r>
          </a:p>
        </p:txBody>
      </p:sp>
      <p:pic>
        <p:nvPicPr>
          <p:cNvPr id="4098" name="Picture 2" descr="https://miro.medium.com/max/1164/1*ZSrEyTGmzO9EjKwx50g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3865"/>
            <a:ext cx="4876800" cy="36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8730" y="6506308"/>
            <a:ext cx="2587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3"/>
              </a:rPr>
              <a:t>Image from medium.com blog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802923" y="3443654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y</a:t>
            </a:r>
            <a:r>
              <a:rPr lang="en-US" altLang="ko-KR" dirty="0" smtClean="0"/>
              <a:t> = f(x; 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Linear Regression, Neural Networks…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are determined by the data y=f(</a:t>
            </a:r>
            <a:r>
              <a:rPr lang="en-US" altLang="ko-KR" dirty="0" err="1" smtClean="0"/>
              <a:t>x;p</a:t>
            </a:r>
            <a:r>
              <a:rPr lang="en-US" altLang="ko-KR" dirty="0" smtClean="0"/>
              <a:t>(data))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Lagrange </a:t>
            </a:r>
            <a:r>
              <a:rPr lang="en-US" altLang="ko-KR" dirty="0" err="1" smtClean="0"/>
              <a:t>interpolation,SVM</a:t>
            </a:r>
            <a:r>
              <a:rPr lang="en-US" altLang="ko-KR" dirty="0" smtClean="0"/>
              <a:t>, Gaussian Process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Finding patterns and structure from unlabeled data     </a:t>
            </a:r>
          </a:p>
          <a:p>
            <a:pPr lvl="1"/>
            <a:r>
              <a:rPr lang="en-US" dirty="0" smtClean="0"/>
              <a:t>Clustering: classify data according to their features </a:t>
            </a:r>
          </a:p>
          <a:p>
            <a:pPr lvl="2"/>
            <a:r>
              <a:rPr lang="en-US" dirty="0" smtClean="0"/>
              <a:t>Images classified without telling cats and dogs</a:t>
            </a:r>
          </a:p>
          <a:p>
            <a:pPr lvl="1"/>
            <a:r>
              <a:rPr lang="en-US" dirty="0" smtClean="0"/>
              <a:t>Dimensionality Reduction: reduce number of input variables in a dataset </a:t>
            </a:r>
          </a:p>
          <a:p>
            <a:pPr lvl="2"/>
            <a:r>
              <a:rPr lang="en-US" dirty="0" smtClean="0"/>
              <a:t>What is important in the inputs ? </a:t>
            </a:r>
          </a:p>
          <a:p>
            <a:pPr lvl="1"/>
            <a:r>
              <a:rPr lang="en-US" dirty="0" smtClean="0"/>
              <a:t>Generative Modeling : generate new data </a:t>
            </a:r>
          </a:p>
          <a:p>
            <a:pPr lvl="2"/>
            <a:r>
              <a:rPr lang="en-US" dirty="0" smtClean="0"/>
              <a:t>Create a new image of cats and dogs.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553200"/>
            <a:ext cx="237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 from </a:t>
            </a:r>
            <a:r>
              <a:rPr lang="en-US" altLang="ko-KR" sz="1100" dirty="0" smtClean="0">
                <a:hlinkClick r:id="rId2"/>
              </a:rPr>
              <a:t>https://lawtomated.com</a:t>
            </a:r>
            <a:endParaRPr lang="ko-KR" altLang="en-US" sz="1100" dirty="0"/>
          </a:p>
        </p:txBody>
      </p:sp>
      <p:pic>
        <p:nvPicPr>
          <p:cNvPr id="5124" name="Picture 4" descr="https://lawtomated.com/wp-content/uploads/2019/04/supVsUns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917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of four photorealistic faces created by a generative adversarial&#10;network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28" y="5228158"/>
            <a:ext cx="3736840" cy="92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537811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6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Reinforcement learning </a:t>
            </a:r>
          </a:p>
          <a:p>
            <a:pPr lvl="1"/>
            <a:r>
              <a:rPr lang="en-US" dirty="0" smtClean="0"/>
              <a:t>Interact with environment and act to maximize reward</a:t>
            </a:r>
          </a:p>
          <a:p>
            <a:pPr lvl="1"/>
            <a:r>
              <a:rPr lang="en-US" dirty="0" smtClean="0"/>
              <a:t>Try to find a best strategy automatically </a:t>
            </a:r>
          </a:p>
          <a:p>
            <a:pPr lvl="1"/>
            <a:endParaRPr lang="en-US" dirty="0"/>
          </a:p>
          <a:p>
            <a:r>
              <a:rPr lang="en-US" dirty="0" smtClean="0"/>
              <a:t>This Lecture focuses on Supervised Learning( ANN 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146" name="Picture 2" descr="https://upload.wikimedia.org/wikipedia/commons/thumb/1/1b/Reinforcement_learning_diagram.svg/250px-Reinforcement_learning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251900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6414700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Wikipedia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9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Perceptron : weights, </a:t>
            </a:r>
            <a:r>
              <a:rPr lang="en-US" altLang="ko-KR" dirty="0" smtClean="0"/>
              <a:t>bias</a:t>
            </a:r>
          </a:p>
          <a:p>
            <a:r>
              <a:rPr lang="en-US" altLang="ko-KR" dirty="0" smtClean="0"/>
              <a:t>- weights (w) and bias (b) are adjusted/trained. </a:t>
            </a:r>
          </a:p>
          <a:p>
            <a:r>
              <a:rPr lang="en-US" altLang="ko-KR" dirty="0" smtClean="0"/>
              <a:t>- can be used to compute logical functions </a:t>
            </a:r>
          </a:p>
          <a:p>
            <a:r>
              <a:rPr lang="en-US" altLang="ko-KR" dirty="0" smtClean="0"/>
              <a:t>- Example: elementary logical functions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(1) w1=-2, w2=-2, b=3 </a:t>
            </a:r>
            <a:r>
              <a:rPr lang="en-US" altLang="ko-KR" dirty="0" smtClean="0">
                <a:sym typeface="Wingdings" panose="05000000000000000000" pitchFamily="2" charset="2"/>
              </a:rPr>
              <a:t> NAND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(2) w1=2, w2=2, b=-1   OR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(3) problem: construct 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(4) problem: Can one make XOR function 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not possible with one perceptron. Why?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possible with two perceptron. How?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9" y="5143441"/>
            <a:ext cx="2848373" cy="1486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50" y="5981758"/>
            <a:ext cx="2848373" cy="64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726" y="5546003"/>
            <a:ext cx="1381318" cy="3524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667" y="5243467"/>
            <a:ext cx="2005293" cy="13860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064248"/>
            <a:ext cx="1466753" cy="9577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2183826"/>
            <a:ext cx="2099890" cy="16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Neuron: sigmoid (or other non-linear) activation function </a:t>
            </a:r>
            <a:endParaRPr lang="ko-KR" altLang="en-US" dirty="0"/>
          </a:p>
        </p:txBody>
      </p:sp>
      <p:pic>
        <p:nvPicPr>
          <p:cNvPr id="1026" name="Picture 2" descr="https://cdn-media-1.freecodecamp.org/images/1*NqQz69UgV083Id6Ex7pc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2895600" cy="7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8147"/>
            <a:ext cx="2895600" cy="15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600" y="2057400"/>
            <a:ext cx="419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Common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Step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ReLU</a:t>
            </a:r>
            <a:r>
              <a:rPr lang="en-US" altLang="ko-KR" dirty="0" smtClean="0"/>
              <a:t>(rectified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ELU(</a:t>
            </a:r>
            <a:r>
              <a:rPr lang="en-US" altLang="ko-KR" dirty="0" err="1" smtClean="0"/>
              <a:t>Exponentioal</a:t>
            </a:r>
            <a:r>
              <a:rPr lang="en-US" altLang="ko-KR" dirty="0" smtClean="0"/>
              <a:t>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Tanh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Softmax</a:t>
            </a:r>
            <a:r>
              <a:rPr lang="en-US" altLang="ko-KR" dirty="0" smtClean="0"/>
              <a:t> : 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More details will be given later</a:t>
            </a:r>
            <a:endParaRPr lang="ko-KR" altLang="en-US" dirty="0"/>
          </a:p>
        </p:txBody>
      </p:sp>
      <p:pic>
        <p:nvPicPr>
          <p:cNvPr id="1028" name="Picture 4" descr="https://miro.medium.com/max/1200/1*ZafDv3VUm60Eh10OeJu1v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34447"/>
            <a:ext cx="3750081" cy="18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5715000"/>
            <a:ext cx="2448267" cy="5525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0437" y="6553200"/>
            <a:ext cx="3091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6"/>
              </a:rPr>
              <a:t>Graph from </a:t>
            </a:r>
            <a:r>
              <a:rPr lang="en-US" altLang="ko-KR" sz="1200" dirty="0" err="1" smtClean="0">
                <a:hlinkClick r:id="rId6"/>
              </a:rPr>
              <a:t>bolg</a:t>
            </a:r>
            <a:r>
              <a:rPr lang="en-US" altLang="ko-KR" sz="1200" dirty="0" smtClean="0">
                <a:hlinkClick r:id="rId6"/>
              </a:rPr>
              <a:t> in medium.com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32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as a Universal </a:t>
            </a:r>
            <a:r>
              <a:rPr lang="en-US" altLang="ko-KR" dirty="0" err="1" smtClean="0"/>
              <a:t>Approximator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Universal approximation theorem: </a:t>
            </a:r>
          </a:p>
          <a:p>
            <a:pPr lvl="1"/>
            <a:r>
              <a:rPr lang="en-US" altLang="ko-KR" dirty="0" smtClean="0"/>
              <a:t>Roughly speaking, with enough number of 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 in a hidden layer, one can approximate any continuous function f(x).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proved mathematically.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George </a:t>
            </a:r>
            <a:r>
              <a:rPr lang="en-US" altLang="ko-KR" sz="1200" dirty="0" err="1" smtClean="0"/>
              <a:t>Cybenko</a:t>
            </a:r>
            <a:r>
              <a:rPr lang="en-US" altLang="ko-KR" sz="1200" dirty="0" smtClean="0"/>
              <a:t> 1989 for sigmoid)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extended to multi-dimensional function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Can be extended to any non-linear activation function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Meaning: One can use NN as a universal </a:t>
            </a:r>
            <a:r>
              <a:rPr lang="en-US" altLang="ko-KR" dirty="0" err="1" smtClean="0">
                <a:sym typeface="Wingdings" panose="05000000000000000000" pitchFamily="2" charset="2"/>
              </a:rPr>
              <a:t>approximator</a:t>
            </a:r>
            <a:r>
              <a:rPr lang="en-US" altLang="ko-KR" dirty="0" smtClean="0">
                <a:sym typeface="Wingdings" panose="05000000000000000000" pitchFamily="2" charset="2"/>
              </a:rPr>
              <a:t> of complicate non-linear function.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How one can actually make it for a specific problem?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15" y="5086315"/>
            <a:ext cx="2606277" cy="1639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207697"/>
            <a:ext cx="2362200" cy="1626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646205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3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train NN (supervised learning)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" y="1795234"/>
            <a:ext cx="7811590" cy="32675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4400" y="5562600"/>
            <a:ext cx="7096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Loss/Cost/Risk : measure whether the algorithm is doing a good job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smtClean="0">
                <a:sym typeface="Wingdings" panose="05000000000000000000" pitchFamily="2" charset="2"/>
              </a:rPr>
              <a:t> Mean squared error, cross-entropy 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Learning/Training: update parameters of model to reduce Loss.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 Optimizer ( Gradient descent ,SGD, …</a:t>
            </a:r>
            <a:r>
              <a:rPr lang="en-US" altLang="ko-KR" dirty="0" smtClean="0"/>
              <a:t>  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3800" y="5333999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7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Optimizer : update parameters to reduce Loss.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3700575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2329113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descent : Change parameters  </a:t>
            </a:r>
          </a:p>
          <a:p>
            <a:r>
              <a:rPr lang="en-US" altLang="ko-KR" dirty="0" smtClean="0"/>
              <a:t>To the direction of </a:t>
            </a:r>
          </a:p>
          <a:p>
            <a:r>
              <a:rPr lang="en-US" altLang="ko-KR" dirty="0" smtClean="0"/>
              <a:t>negative gradient of Loss function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66877"/>
            <a:ext cx="1219370" cy="333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277300"/>
            <a:ext cx="1705213" cy="371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488" y="5187162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Learning rate: </a:t>
            </a:r>
          </a:p>
          <a:p>
            <a:r>
              <a:rPr lang="en-US" altLang="ko-KR" dirty="0" smtClean="0"/>
              <a:t>How much we change parameters</a:t>
            </a:r>
          </a:p>
          <a:p>
            <a:r>
              <a:rPr lang="en-US" altLang="ko-KR" dirty="0" smtClean="0"/>
              <a:t>In each step.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6452594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0570"/>
            <a:ext cx="3048000" cy="173653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881973"/>
            <a:ext cx="3156135" cy="13575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6" y="3581400"/>
            <a:ext cx="3339487" cy="1686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6479931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Images from Ref.4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886200" y="3340610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Epoch: using entire data to update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 In GD, one step=one epoch 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r>
              <a:rPr lang="en-US" altLang="ko-KR" dirty="0"/>
              <a:t>Limitations of GD (Ref 5.) </a:t>
            </a:r>
          </a:p>
          <a:p>
            <a:pPr lvl="1"/>
            <a:r>
              <a:rPr lang="en-US" altLang="ko-KR" dirty="0"/>
              <a:t>GD finds local minima of the cost function</a:t>
            </a:r>
          </a:p>
          <a:p>
            <a:pPr lvl="1"/>
            <a:r>
              <a:rPr lang="en-US" altLang="ko-KR" dirty="0"/>
              <a:t>GD is Computationally expensive for large datasets</a:t>
            </a:r>
          </a:p>
          <a:p>
            <a:pPr lvl="1"/>
            <a:r>
              <a:rPr lang="en-US" altLang="ko-KR" dirty="0"/>
              <a:t>GD treats all directions in parameter space uniformly</a:t>
            </a:r>
          </a:p>
          <a:p>
            <a:pPr lvl="1"/>
            <a:r>
              <a:rPr lang="en-US" altLang="ko-KR" dirty="0"/>
              <a:t>GD is sensitive to initial conditions</a:t>
            </a:r>
          </a:p>
          <a:p>
            <a:pPr lvl="1"/>
            <a:r>
              <a:rPr lang="en-US" altLang="ko-KR" dirty="0"/>
              <a:t>GD can take a lot of time to escape from saddle </a:t>
            </a:r>
            <a:r>
              <a:rPr lang="en-US" altLang="ko-KR" dirty="0" smtClean="0"/>
              <a:t>points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2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Disclaimer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Note that I am not an expert on Machine Learning, but a nuclear physicist who is interested in Machine Learning.</a:t>
            </a:r>
          </a:p>
          <a:p>
            <a:r>
              <a:rPr lang="en-US" altLang="ko-KR" sz="2800" dirty="0" smtClean="0"/>
              <a:t>This </a:t>
            </a:r>
            <a:r>
              <a:rPr lang="en-US" altLang="ko-KR" sz="2800" dirty="0"/>
              <a:t>is just an introduction of basic concepts of Machine Learning </a:t>
            </a:r>
            <a:r>
              <a:rPr lang="en-US" altLang="ko-KR" sz="2800" dirty="0" smtClean="0"/>
              <a:t>, especially</a:t>
            </a:r>
            <a:r>
              <a:rPr lang="en-US" altLang="ko-KR" sz="2800" dirty="0"/>
              <a:t>, a supervised machine learning called neural network. </a:t>
            </a:r>
            <a:endParaRPr lang="en-US" altLang="ko-KR" sz="2800" dirty="0" smtClean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12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Descent(SGD) :</a:t>
            </a:r>
          </a:p>
          <a:p>
            <a:pPr lvl="1"/>
            <a:r>
              <a:rPr lang="en-US" altLang="ko-KR" dirty="0" smtClean="0"/>
              <a:t>Instead of using all dataset, one may use part of dataset to update parameters in one step</a:t>
            </a:r>
          </a:p>
          <a:p>
            <a:pPr lvl="1"/>
            <a:r>
              <a:rPr lang="en-US" altLang="ko-KR" dirty="0" smtClean="0"/>
              <a:t>SGD is an extreme case of mini-batch size 1. </a:t>
            </a:r>
          </a:p>
          <a:p>
            <a:pPr lvl="1"/>
            <a:r>
              <a:rPr lang="en-US" altLang="ko-KR" dirty="0" smtClean="0"/>
              <a:t>Usually very noisy. ( not all steps reduce Loss/Cost) </a:t>
            </a:r>
          </a:p>
          <a:p>
            <a:pPr lvl="1"/>
            <a:r>
              <a:rPr lang="en-US" altLang="ko-KR" dirty="0" smtClean="0"/>
              <a:t>Mini-batch SGD: between full-batch and SGD. Can be more efficient than GD. Reduce amount of noise. </a:t>
            </a:r>
            <a:endParaRPr lang="en-US" altLang="ko-KR" dirty="0"/>
          </a:p>
          <a:p>
            <a:r>
              <a:rPr lang="en-US" altLang="ko-KR" dirty="0" smtClean="0"/>
              <a:t>GD with momentum : “momentum” to remember the direction of previous learning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Adaptive methods: change learning rate adaptively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AdaGrad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RMSprop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AdaDelta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AdaM</a:t>
            </a:r>
            <a:r>
              <a:rPr lang="en-US" altLang="ko-KR" dirty="0" smtClean="0">
                <a:sym typeface="Wingdings" panose="05000000000000000000" pitchFamily="2" charset="2"/>
              </a:rPr>
              <a:t> ….. </a:t>
            </a:r>
            <a:endParaRPr lang="ko-KR" altLang="en-US" dirty="0"/>
          </a:p>
        </p:txBody>
      </p:sp>
      <p:pic>
        <p:nvPicPr>
          <p:cNvPr id="11266" name="Picture 2" descr="https://ruder.io/content/images/2016/09/sgd_fluctu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57200"/>
            <a:ext cx="1939926" cy="15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ruder.io/content/images/2015/12/without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46733"/>
            <a:ext cx="1954351" cy="8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ruder.io/content/images/2015/12/with_momentum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27" y="4648200"/>
            <a:ext cx="1683299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When the model is complicate, there are very many parameters(~millions) to adjust. It would be difficult to use numerical derivative to compute gradient.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Backpropagation is an efficient way to compute gradient of Loss function for each weights in NN.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Central Algorithm in deep learning.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Use chain rule to compute gradient in each layer in backward direction.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75" r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-media-1.freecodecamp.org/images/1*_KMMFvRP5X9kC59brI0yk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071719"/>
            <a:ext cx="4536870" cy="15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535569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Image from </a:t>
            </a: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smtClean="0">
                <a:hlinkClick r:id="rId4"/>
              </a:rPr>
              <a:t>www.freecodecamp.org</a:t>
            </a:r>
            <a:endParaRPr lang="ko-KR" altLang="en-US" sz="1400" dirty="0"/>
          </a:p>
        </p:txBody>
      </p:sp>
      <p:pic>
        <p:nvPicPr>
          <p:cNvPr id="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31761"/>
            <a:ext cx="2133600" cy="16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pic>
        <p:nvPicPr>
          <p:cNvPr id="4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9169"/>
            <a:ext cx="3352800" cy="25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85" y="1368038"/>
            <a:ext cx="2603530" cy="13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58" y="1045269"/>
            <a:ext cx="2152950" cy="3334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769" y="3117119"/>
            <a:ext cx="1409897" cy="2000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015" y="1865556"/>
            <a:ext cx="342948" cy="2000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62" y="2947550"/>
            <a:ext cx="1066949" cy="31436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>
          <a:xfrm>
            <a:off x="4981380" y="2841817"/>
            <a:ext cx="228600" cy="160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0800000">
            <a:off x="5917223" y="1484757"/>
            <a:ext cx="335692" cy="306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6762360" y="2590800"/>
            <a:ext cx="171840" cy="245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7466" y="5242406"/>
            <a:ext cx="1924319" cy="6382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10249" y="474366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 : MSE case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181600"/>
            <a:ext cx="2457793" cy="59063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5800" y="4648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 of j-neuron in l-layer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5934381"/>
            <a:ext cx="153373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Fitting of data is not what we actually want.</a:t>
            </a:r>
          </a:p>
          <a:p>
            <a:r>
              <a:rPr lang="en-US" altLang="ko-KR" dirty="0" smtClean="0"/>
              <a:t>We want to apply the model to unknown new data and make a reliable prediction. (generalization) </a:t>
            </a:r>
          </a:p>
          <a:p>
            <a:r>
              <a:rPr lang="en-US" altLang="ko-KR" dirty="0" smtClean="0"/>
              <a:t>Model can work poorly when it is </a:t>
            </a:r>
            <a:r>
              <a:rPr lang="en-US" altLang="ko-KR" dirty="0" err="1" smtClean="0"/>
              <a:t>underfitted</a:t>
            </a:r>
            <a:r>
              <a:rPr lang="en-US" altLang="ko-KR" dirty="0" smtClean="0"/>
              <a:t> or </a:t>
            </a:r>
            <a:r>
              <a:rPr lang="en-US" altLang="ko-KR" dirty="0" err="1" smtClean="0"/>
              <a:t>overfitted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Depends Model complexity , model’s performance on training data, number of data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Simple model can be better if same quality.</a:t>
            </a:r>
            <a:endParaRPr lang="ko-KR" altLang="en-US" dirty="0"/>
          </a:p>
        </p:txBody>
      </p:sp>
      <p:pic>
        <p:nvPicPr>
          <p:cNvPr id="3074" name="Picture 2" descr="https://miro.medium.com/max/1125/1*_7OPgojau8hkiPUiHoGK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5" y="4566919"/>
            <a:ext cx="5715000" cy="19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1154" y="6441966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hlinkClick r:id="rId3"/>
              </a:rPr>
              <a:t>Image from blog in medium.com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36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prevent overfitting : need to monitor generalization</a:t>
            </a:r>
          </a:p>
          <a:p>
            <a:r>
              <a:rPr lang="en-US" altLang="ko-KR" dirty="0" smtClean="0"/>
              <a:t>Training Set: data used to train the model </a:t>
            </a:r>
          </a:p>
          <a:p>
            <a:r>
              <a:rPr lang="en-US" altLang="ko-KR" dirty="0" smtClean="0"/>
              <a:t>Validation Set: data not used for training model.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use results of validation set for tweaking.</a:t>
            </a:r>
          </a:p>
          <a:p>
            <a:r>
              <a:rPr lang="en-US" altLang="ko-KR" dirty="0" smtClean="0"/>
              <a:t>Test Set: Data never used for training/tweaking model. </a:t>
            </a:r>
          </a:p>
          <a:p>
            <a:r>
              <a:rPr lang="en-US" altLang="ko-KR" dirty="0"/>
              <a:t>Always check data : quality of data should be </a:t>
            </a:r>
            <a:r>
              <a:rPr lang="en-US" altLang="ko-KR" dirty="0" smtClean="0"/>
              <a:t>even</a:t>
            </a:r>
          </a:p>
          <a:p>
            <a:r>
              <a:rPr lang="en-US" altLang="ko-KR" dirty="0" smtClean="0"/>
              <a:t>Information leaking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68362"/>
            <a:ext cx="8326012" cy="1562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636878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13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7220438" cy="3427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61722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way to make the NN to say “I don’t know”</a:t>
            </a:r>
          </a:p>
          <a:p>
            <a:pPr lvl="1"/>
            <a:r>
              <a:rPr lang="en-US" altLang="ko-KR" dirty="0" smtClean="0"/>
              <a:t>The NN can give overly confident answers. </a:t>
            </a:r>
          </a:p>
          <a:p>
            <a:pPr lvl="1"/>
            <a:r>
              <a:rPr lang="en-US" altLang="ko-KR" dirty="0" smtClean="0"/>
              <a:t>Introduce probabilistic inference (distributions, uncertainty) </a:t>
            </a:r>
          </a:p>
          <a:p>
            <a:r>
              <a:rPr lang="en-US" altLang="ko-KR" dirty="0" smtClean="0"/>
              <a:t>Bayes theorem </a:t>
            </a:r>
            <a:endParaRPr lang="en-US" altLang="ko-KR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6" y="3316042"/>
            <a:ext cx="5410200" cy="3430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8486" y="5638800"/>
            <a:ext cx="182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hlinkClick r:id="rId3"/>
              </a:rPr>
              <a:t>From https</a:t>
            </a:r>
            <a:r>
              <a:rPr lang="en-US" altLang="ko-KR" sz="1100" dirty="0">
                <a:hlinkClick r:id="rId3"/>
              </a:rPr>
              <a:t>://towardsdatascience.com/bayesian-inference-problem-mcmc-and-variational-inference-25a8aa9bce29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3429000"/>
            <a:ext cx="29995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X: event</a:t>
            </a:r>
          </a:p>
          <a:p>
            <a:r>
              <a:rPr lang="en-US" altLang="ko-KR" sz="1400" dirty="0" smtClean="0"/>
              <a:t>Theta : Hypothesis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(we want to confirm)</a:t>
            </a:r>
          </a:p>
          <a:p>
            <a:r>
              <a:rPr lang="en-US" altLang="ko-KR" sz="1400" dirty="0" smtClean="0"/>
              <a:t>Prior : Prior belief in hypothesis</a:t>
            </a:r>
          </a:p>
          <a:p>
            <a:r>
              <a:rPr lang="en-US" altLang="ko-KR" sz="1400" dirty="0" smtClean="0"/>
              <a:t>Likelihood: probability x under theta</a:t>
            </a:r>
          </a:p>
          <a:p>
            <a:r>
              <a:rPr lang="en-US" altLang="ko-KR" sz="1400" dirty="0" smtClean="0"/>
              <a:t>Evidence: probability x occur</a:t>
            </a:r>
          </a:p>
          <a:p>
            <a:r>
              <a:rPr lang="en-US" altLang="ko-KR" sz="1400" dirty="0" smtClean="0"/>
              <a:t>Posterior: Post belief in hypothesis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after seeing event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632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Usual NN is a Maximum Likelihood Estimation(MLE)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with Gaussian distribution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Maximum a Posteriori (MAP) weight corresponds to regularization  with Gaussian prior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Bayesian inference gives a distribution, not one number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distribution gives uncertainty of prediction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65" y="2452663"/>
            <a:ext cx="3896269" cy="1114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34" y="2276426"/>
            <a:ext cx="3515216" cy="35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65" y="4419600"/>
            <a:ext cx="432495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 is equivalent to change </a:t>
            </a:r>
            <a:endParaRPr lang="en-US" altLang="ko-KR" dirty="0"/>
          </a:p>
          <a:p>
            <a:r>
              <a:rPr lang="en-US" altLang="ko-KR" dirty="0" smtClean="0"/>
              <a:t>Point weights w  </a:t>
            </a:r>
            <a:r>
              <a:rPr lang="en-US" altLang="ko-KR" dirty="0" smtClean="0">
                <a:sym typeface="Wingdings" panose="05000000000000000000" pitchFamily="2" charset="2"/>
              </a:rPr>
              <a:t> Distribution of w ~ N( m, sigma)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Increase number of parameters twice.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Then, output of the network is also distribution.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57600"/>
            <a:ext cx="5479255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7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One may use </a:t>
            </a:r>
          </a:p>
          <a:p>
            <a:pPr lvl="1"/>
            <a:r>
              <a:rPr lang="en-US" altLang="ko-KR" dirty="0" smtClean="0"/>
              <a:t>Markov Chain Monte Carlo(MCMC) : Generate samples according to distribution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Inference(VI)  : approximate posterior with family of known distribution</a:t>
            </a:r>
            <a:endParaRPr lang="ko-KR" altLang="en-US" dirty="0"/>
          </a:p>
        </p:txBody>
      </p:sp>
      <p:pic>
        <p:nvPicPr>
          <p:cNvPr id="2050" name="Picture 2" descr="https://miro.medium.com/max/1815/1*3nBb4AqcriLcENdpBp4fpQ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34752"/>
            <a:ext cx="5410200" cy="17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max/1815/1*Ei3-DC1_4RRzaDYfOOHbZA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71" y="4985380"/>
            <a:ext cx="4742657" cy="15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4" y="1602606"/>
            <a:ext cx="5257800" cy="36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86600" y="6426939"/>
            <a:ext cx="195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http://krasserm.github.io/2019/03/14/bayesian-neural-networks/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98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Many good resources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References</a:t>
            </a:r>
          </a:p>
          <a:p>
            <a:r>
              <a:rPr lang="en-US" altLang="ko-KR" dirty="0" smtClean="0"/>
              <a:t>1. Deep Learning with Python, Francois </a:t>
            </a:r>
            <a:r>
              <a:rPr lang="en-US" altLang="ko-KR" dirty="0" err="1" smtClean="0"/>
              <a:t>Chollet</a:t>
            </a:r>
            <a:endParaRPr lang="en-US" altLang="ko-KR" dirty="0" smtClean="0"/>
          </a:p>
          <a:p>
            <a:r>
              <a:rPr lang="en-US" altLang="ko-KR" dirty="0" smtClean="0"/>
              <a:t>2. Neural Networks and Deep Learning, M. Nielsen</a:t>
            </a:r>
          </a:p>
          <a:p>
            <a:pPr lvl="1"/>
            <a:r>
              <a:rPr lang="en-US" altLang="ko-KR" dirty="0">
                <a:hlinkClick r:id="rId2"/>
              </a:rPr>
              <a:t>http://neuralnetworksanddeeplearning.com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3. Machine Learning for Physicists, </a:t>
            </a:r>
            <a:r>
              <a:rPr lang="en-US" altLang="ko-KR" dirty="0"/>
              <a:t>Florian </a:t>
            </a:r>
            <a:r>
              <a:rPr lang="en-US" altLang="ko-KR" dirty="0" smtClean="0"/>
              <a:t>Marquardt</a:t>
            </a:r>
          </a:p>
          <a:p>
            <a:pPr lvl="1"/>
            <a:r>
              <a:rPr lang="en-US" altLang="ko-KR" dirty="0">
                <a:hlinkClick r:id="rId3"/>
              </a:rPr>
              <a:t>https://machine-learning-for-physicists.org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4. Machine Learning Crash Course, Google</a:t>
            </a:r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developers.google.com/machine-learning/crash-course</a:t>
            </a:r>
            <a:endParaRPr lang="en-US" altLang="ko-KR" dirty="0" smtClean="0"/>
          </a:p>
          <a:p>
            <a:r>
              <a:rPr lang="en-US" altLang="ko-KR" dirty="0"/>
              <a:t>5. </a:t>
            </a:r>
            <a:r>
              <a:rPr lang="en-US" altLang="ko-KR" dirty="0" smtClean="0"/>
              <a:t> A </a:t>
            </a:r>
            <a:r>
              <a:rPr lang="en-US" altLang="ko-KR" dirty="0"/>
              <a:t>high bias low-variance introduction to Machine Learning for </a:t>
            </a:r>
            <a:r>
              <a:rPr lang="en-US" altLang="ko-KR" dirty="0" smtClean="0"/>
              <a:t>physicists, P. Mehta et al. </a:t>
            </a:r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doi.org/10.1016/j.physrep.2019.03.001</a:t>
            </a:r>
            <a:endParaRPr lang="en-US" altLang="ko-KR" dirty="0" smtClean="0"/>
          </a:p>
          <a:p>
            <a:r>
              <a:rPr lang="en-US" altLang="ko-KR" dirty="0" smtClean="0"/>
              <a:t>And much 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16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Non-parametric method : parameters are determined by the data.</a:t>
            </a:r>
          </a:p>
          <a:p>
            <a:pPr lvl="1"/>
            <a:r>
              <a:rPr lang="en-US" altLang="ko-KR" dirty="0" smtClean="0"/>
              <a:t>Training is faster than non-parametric methods. (Only to remember data)</a:t>
            </a:r>
          </a:p>
          <a:p>
            <a:pPr lvl="1"/>
            <a:r>
              <a:rPr lang="en-US" altLang="ko-KR" dirty="0" smtClean="0"/>
              <a:t>Inference can be slower.( Need to process all training data for prediction) </a:t>
            </a:r>
          </a:p>
          <a:p>
            <a:pPr lvl="1"/>
            <a:r>
              <a:rPr lang="en-US" altLang="ko-KR" dirty="0" smtClean="0"/>
              <a:t>Example: Lagrange interpolation. </a:t>
            </a:r>
            <a:r>
              <a:rPr lang="en-US" altLang="ko-KR" dirty="0" err="1" smtClean="0"/>
              <a:t>Nadaraya</a:t>
            </a:r>
            <a:r>
              <a:rPr lang="en-US" altLang="ko-KR" dirty="0" smtClean="0"/>
              <a:t>-Watson kernel regression.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30" y="4688923"/>
            <a:ext cx="2644369" cy="1752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1" y="4986838"/>
            <a:ext cx="1486029" cy="617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1" y="5715000"/>
            <a:ext cx="5532599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Gaussian process : defines prior over functions and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infer a distribution over functions. </a:t>
            </a:r>
          </a:p>
          <a:p>
            <a:pPr lvl="1"/>
            <a:r>
              <a:rPr lang="en-US" altLang="ko-KR" dirty="0" smtClean="0"/>
              <a:t>Usually Inference is done by using parametrization of function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In GP modelling, use prior directly on the space of functions</a:t>
            </a:r>
          </a:p>
          <a:p>
            <a:pPr marL="27432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without parametrization.   </a:t>
            </a:r>
          </a:p>
          <a:p>
            <a:pPr marL="274320" lvl="1" indent="0">
              <a:buNone/>
            </a:pPr>
            <a:r>
              <a:rPr lang="en-US" altLang="ko-KR" dirty="0" smtClean="0"/>
              <a:t>Prior over function is defined by joint Gaussian distribution with</a:t>
            </a:r>
          </a:p>
          <a:p>
            <a:pPr marL="274320" lvl="1" indent="0">
              <a:buNone/>
            </a:pPr>
            <a:r>
              <a:rPr lang="en-US" altLang="ko-KR" dirty="0" smtClean="0"/>
              <a:t>mean function and covariance or kernel function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10416"/>
            <a:ext cx="2972058" cy="6401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47" y="5181600"/>
            <a:ext cx="2568163" cy="5029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13" y="5181600"/>
            <a:ext cx="3406435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. 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46" y="1712428"/>
            <a:ext cx="2210108" cy="466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511502"/>
            <a:ext cx="4191000" cy="3272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141911"/>
            <a:ext cx="1590897" cy="323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68301"/>
            <a:ext cx="3810000" cy="43315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953966"/>
            <a:ext cx="3703641" cy="899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6423" y="3734078"/>
            <a:ext cx="3852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Kernel function describes</a:t>
            </a:r>
          </a:p>
          <a:p>
            <a:r>
              <a:rPr lang="en-US" altLang="ko-KR" dirty="0" smtClean="0"/>
              <a:t>Correlation between function values</a:t>
            </a:r>
          </a:p>
          <a:p>
            <a:r>
              <a:rPr lang="en-US" altLang="ko-KR" dirty="0" smtClean="0"/>
              <a:t>At two points.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smooth functions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Similar to Green’s function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92502" y="5460354"/>
            <a:ext cx="3994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Prior( Kernel function) determines the properties of GPs.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772531"/>
            <a:ext cx="4480948" cy="1005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62200"/>
            <a:ext cx="3505504" cy="823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5400" y="1828800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Joint distribution of observation and prediction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3359932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Posterior distribution is also Joint Gaussian distribution !!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257800"/>
            <a:ext cx="2758679" cy="853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7800" y="4800600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only have to find  posterior mean and covariance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679" y="6282026"/>
            <a:ext cx="3838849" cy="508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0" y="63246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RBF kernel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203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6256372" cy="3547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8500" y="6151607"/>
            <a:ext cx="706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from “</a:t>
            </a:r>
            <a:r>
              <a:rPr lang="en-US" altLang="ko-KR" dirty="0"/>
              <a:t>Gaussian Processes for Machine </a:t>
            </a:r>
            <a:r>
              <a:rPr lang="en-US" altLang="ko-KR" dirty="0" smtClean="0"/>
              <a:t>Learning”, MIT press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91" y="1524000"/>
            <a:ext cx="2509791" cy="20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to Nuclear Physics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Various ML techniques applied to nuclear physics</a:t>
            </a:r>
          </a:p>
          <a:p>
            <a:r>
              <a:rPr lang="en-US" altLang="ko-KR" dirty="0" smtClean="0"/>
              <a:t>In experiments, it can be used to control devices, classify data, triggering/detecting important event and so on… </a:t>
            </a:r>
          </a:p>
          <a:p>
            <a:r>
              <a:rPr lang="en-US" altLang="ko-KR" dirty="0" smtClean="0"/>
              <a:t>Here let us look at several applications in theoretical nuclear physics. </a:t>
            </a:r>
          </a:p>
          <a:p>
            <a:r>
              <a:rPr lang="en-US" altLang="ko-KR" dirty="0" smtClean="0"/>
              <a:t>This is not complete review of current status of application of ML in nuclear physics. Just  some examples.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0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572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Applications of ML to interpolation/extrapolation of </a:t>
            </a:r>
          </a:p>
          <a:p>
            <a:r>
              <a:rPr lang="en-US" altLang="ko-KR" sz="2400" dirty="0" smtClean="0"/>
              <a:t>(From arXiv:2006.05422v1 )</a:t>
            </a:r>
          </a:p>
          <a:p>
            <a:endParaRPr lang="en-US" altLang="ko-KR" sz="2400" dirty="0"/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masses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Charge Radii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Excited States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Beta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Alpha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Fission Yields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Nucleon-Nucleon Phase shifts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Neutron-alpha scattering and three-body parameters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reaction cross sections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Estimates of truncation errors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Model calibration and reduction</a:t>
            </a:r>
          </a:p>
          <a:p>
            <a:pPr marL="342900" indent="-342900">
              <a:buAutoNum type="arabicParenBoth"/>
            </a:pPr>
            <a:r>
              <a:rPr lang="en-US" altLang="ko-KR" sz="2400" dirty="0" err="1" smtClean="0"/>
              <a:t>Variational</a:t>
            </a:r>
            <a:r>
              <a:rPr lang="en-US" altLang="ko-KR" sz="2400" dirty="0" smtClean="0"/>
              <a:t> calculations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004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Mass formula :    BE/A(N,Z)</a:t>
            </a:r>
          </a:p>
          <a:p>
            <a:r>
              <a:rPr lang="en-US" dirty="0" smtClean="0"/>
              <a:t>Atomic Mass Evaluation </a:t>
            </a:r>
            <a:r>
              <a:rPr lang="en-US" altLang="ko-KR" dirty="0"/>
              <a:t>2016 </a:t>
            </a:r>
            <a:endParaRPr lang="en-US" altLang="ko-KR" dirty="0" smtClean="0"/>
          </a:p>
          <a:p>
            <a:pPr lvl="1"/>
            <a:r>
              <a:rPr lang="en-US" dirty="0" smtClean="0"/>
              <a:t>Only use experimentally measured values</a:t>
            </a:r>
          </a:p>
          <a:p>
            <a:pPr lvl="1"/>
            <a:r>
              <a:rPr lang="en-US" dirty="0" smtClean="0"/>
              <a:t>N &gt; 8</a:t>
            </a:r>
          </a:p>
          <a:p>
            <a:pPr lvl="1"/>
            <a:r>
              <a:rPr lang="en-US" dirty="0" smtClean="0"/>
              <a:t>Z &gt; 8</a:t>
            </a:r>
          </a:p>
          <a:p>
            <a:pPr lvl="1"/>
            <a:r>
              <a:rPr lang="en-US" dirty="0" smtClean="0"/>
              <a:t>Randomize data</a:t>
            </a:r>
          </a:p>
          <a:p>
            <a:pPr lvl="1"/>
            <a:r>
              <a:rPr lang="en-US" dirty="0" smtClean="0"/>
              <a:t>Train set and Test set</a:t>
            </a:r>
          </a:p>
          <a:p>
            <a:pPr lvl="1"/>
            <a:r>
              <a:rPr lang="en-US" dirty="0" smtClean="0"/>
              <a:t>30% of train set is used for validation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600200"/>
            <a:ext cx="2972321" cy="29799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629508"/>
            <a:ext cx="2236236" cy="30736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292" y="5086368"/>
            <a:ext cx="5257800" cy="13847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358676"/>
            <a:ext cx="4296034" cy="284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41216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Model0 : Sequential Feed Forward NN</a:t>
            </a:r>
          </a:p>
          <a:p>
            <a:r>
              <a:rPr lang="en-US" altLang="ko-KR" dirty="0" smtClean="0"/>
              <a:t>feature : (N,Z) </a:t>
            </a:r>
          </a:p>
          <a:p>
            <a:r>
              <a:rPr lang="en-US" altLang="ko-KR" dirty="0" smtClean="0"/>
              <a:t>label : BE/A  </a:t>
            </a:r>
          </a:p>
          <a:p>
            <a:endParaRPr lang="en-US" altLang="ko-KR" dirty="0"/>
          </a:p>
          <a:p>
            <a:r>
              <a:rPr lang="en-US" altLang="ko-KR" dirty="0" smtClean="0"/>
              <a:t>Training: 300 Epochs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9000"/>
            <a:ext cx="3314263" cy="1828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01" y="2743200"/>
            <a:ext cx="4071575" cy="29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14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215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True vs Predictions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13847"/>
            <a:ext cx="2791215" cy="25435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24400"/>
            <a:ext cx="2847547" cy="18577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752600"/>
            <a:ext cx="3215269" cy="4682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514600"/>
            <a:ext cx="3429479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Introduction</a:t>
            </a:r>
          </a:p>
          <a:p>
            <a:r>
              <a:rPr lang="en-US" sz="3200" dirty="0" smtClean="0"/>
              <a:t>Basics of Machine Learning</a:t>
            </a:r>
          </a:p>
          <a:p>
            <a:r>
              <a:rPr lang="en-US" sz="3200" dirty="0" smtClean="0"/>
              <a:t>Basics of Neural Networks</a:t>
            </a:r>
          </a:p>
          <a:p>
            <a:r>
              <a:rPr lang="en-US" sz="3200" dirty="0" smtClean="0"/>
              <a:t>Some topics in ML </a:t>
            </a:r>
          </a:p>
          <a:p>
            <a:r>
              <a:rPr lang="en-US" sz="3200" dirty="0" smtClean="0"/>
              <a:t>Applications of ML to Nuclear Physics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05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7814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Model1 : Sequential Feed Forward NN</a:t>
            </a:r>
          </a:p>
          <a:p>
            <a:r>
              <a:rPr lang="en-US" altLang="ko-KR" dirty="0" smtClean="0"/>
              <a:t>feature : normalized (N,Z)  by mean and standard deviation of training data</a:t>
            </a:r>
          </a:p>
          <a:p>
            <a:r>
              <a:rPr lang="en-US" altLang="ko-KR" dirty="0" smtClean="0"/>
              <a:t>label : BE/A  </a:t>
            </a:r>
          </a:p>
          <a:p>
            <a:endParaRPr lang="en-US" altLang="ko-KR" dirty="0"/>
          </a:p>
          <a:p>
            <a:r>
              <a:rPr lang="en-US" altLang="ko-KR" dirty="0" smtClean="0"/>
              <a:t>Training: 300 Epochs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29000"/>
            <a:ext cx="33142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67000"/>
            <a:ext cx="4001058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46" y="1524000"/>
            <a:ext cx="2362200" cy="21842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62400"/>
            <a:ext cx="2651415" cy="17148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425806"/>
            <a:ext cx="2926751" cy="42485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552" y="2209800"/>
            <a:ext cx="3477110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4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41216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Model2 : Sequential Feed Forward NN</a:t>
            </a:r>
          </a:p>
          <a:p>
            <a:r>
              <a:rPr lang="en-US" altLang="ko-KR" dirty="0" smtClean="0"/>
              <a:t>feature : Binary coding of (N,Z) </a:t>
            </a:r>
          </a:p>
          <a:p>
            <a:r>
              <a:rPr lang="en-US" altLang="ko-KR" dirty="0" smtClean="0"/>
              <a:t>label : BE/A  </a:t>
            </a:r>
          </a:p>
          <a:p>
            <a:endParaRPr lang="en-US" altLang="ko-KR" dirty="0"/>
          </a:p>
          <a:p>
            <a:r>
              <a:rPr lang="en-US" altLang="ko-KR" dirty="0" smtClean="0"/>
              <a:t>Training: 300 Epochs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162321"/>
            <a:ext cx="3321208" cy="18482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296" y="2590800"/>
            <a:ext cx="3924848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2667372" cy="24482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95800"/>
            <a:ext cx="3154253" cy="20866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46" y="1720186"/>
            <a:ext cx="3477110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524000"/>
            <a:ext cx="41216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Model3 : Sequential Feed Forward NN</a:t>
            </a:r>
          </a:p>
          <a:p>
            <a:r>
              <a:rPr lang="en-US" altLang="ko-KR" dirty="0" smtClean="0"/>
              <a:t>feature : normalized (N,Z, N-Z) </a:t>
            </a:r>
          </a:p>
          <a:p>
            <a:r>
              <a:rPr lang="en-US" altLang="ko-KR" dirty="0" smtClean="0"/>
              <a:t>label : BE/A  </a:t>
            </a:r>
          </a:p>
          <a:p>
            <a:endParaRPr lang="en-US" altLang="ko-KR" dirty="0"/>
          </a:p>
          <a:p>
            <a:r>
              <a:rPr lang="en-US" altLang="ko-KR" dirty="0" smtClean="0"/>
              <a:t>Training: 300 Epochs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52800"/>
            <a:ext cx="3731281" cy="20387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79" y="2524116"/>
            <a:ext cx="391532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0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Mass Formula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24000"/>
            <a:ext cx="2562583" cy="2524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071923"/>
            <a:ext cx="3915321" cy="24387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280" y="1676400"/>
            <a:ext cx="3667637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: Extrapolation? 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70" y="1552450"/>
            <a:ext cx="3878730" cy="255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717" y="1552450"/>
            <a:ext cx="3956688" cy="2556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70" y="4104662"/>
            <a:ext cx="3800275" cy="2556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824" y="4136900"/>
            <a:ext cx="3684474" cy="255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0480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34000" y="309785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10833" y="429092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2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86400" y="5867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75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Plan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make extrapolation</a:t>
            </a:r>
            <a:r>
              <a:rPr lang="en-US" altLang="ko-KR" dirty="0" smtClean="0">
                <a:sym typeface="Wingdings" panose="05000000000000000000" pitchFamily="2" charset="2"/>
              </a:rPr>
              <a:t> validity/uncertainty quantification BNN</a:t>
            </a:r>
          </a:p>
          <a:p>
            <a:r>
              <a:rPr lang="en-US" altLang="ko-KR" dirty="0" smtClean="0"/>
              <a:t>Working on : Application NN to alpha decay </a:t>
            </a:r>
            <a:r>
              <a:rPr lang="en-US" altLang="ko-KR" dirty="0" smtClean="0">
                <a:sym typeface="Wingdings" panose="05000000000000000000" pitchFamily="2" charset="2"/>
              </a:rPr>
              <a:t> Geiger-</a:t>
            </a:r>
            <a:r>
              <a:rPr lang="en-US" altLang="ko-KR" dirty="0" err="1" smtClean="0">
                <a:sym typeface="Wingdings" panose="05000000000000000000" pitchFamily="2" charset="2"/>
              </a:rPr>
              <a:t>Nutall</a:t>
            </a:r>
            <a:r>
              <a:rPr lang="en-US" altLang="ko-KR" dirty="0" smtClean="0">
                <a:sym typeface="Wingdings" panose="05000000000000000000" pitchFamily="2" charset="2"/>
              </a:rPr>
              <a:t> formula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Working on: Application of NN to reaction global optical potential generator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407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Mass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3400"/>
          </a:xfrm>
        </p:spPr>
        <p:txBody>
          <a:bodyPr/>
          <a:lstStyle/>
          <a:p>
            <a:r>
              <a:rPr lang="en-US" altLang="ko-KR" dirty="0" smtClean="0"/>
              <a:t>Statistical model study of nuclear mass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4153260" cy="2248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659" y="2133600"/>
            <a:ext cx="3193090" cy="2967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81695"/>
            <a:ext cx="5064565" cy="23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4679085" cy="23243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76600"/>
            <a:ext cx="4038828" cy="26553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646230"/>
            <a:ext cx="3886200" cy="263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2669381" cy="31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does it mean by machine “learning”?</a:t>
            </a:r>
          </a:p>
          <a:p>
            <a:pPr lvl="1"/>
            <a:r>
              <a:rPr lang="en-US" altLang="ko-KR" dirty="0"/>
              <a:t>ML is  a subfield of artificial intelligence(AI).</a:t>
            </a:r>
          </a:p>
          <a:p>
            <a:pPr lvl="1"/>
            <a:r>
              <a:rPr lang="en-US" altLang="ko-KR" dirty="0"/>
              <a:t>The goal of ML is to create an algorithm from data automatically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Pattern Finder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The algorithm created from data will be used to make prediction, </a:t>
            </a:r>
            <a:r>
              <a:rPr lang="en-US" altLang="ko-KR" dirty="0" smtClean="0"/>
              <a:t> </a:t>
            </a:r>
            <a:r>
              <a:rPr lang="en-US" altLang="ko-KR" dirty="0"/>
              <a:t>making a decision </a:t>
            </a:r>
            <a:r>
              <a:rPr lang="en-US" altLang="ko-KR" dirty="0" smtClean="0"/>
              <a:t>to act.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307694"/>
            <a:ext cx="3529923" cy="19764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09600" y="4191000"/>
            <a:ext cx="3244361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24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4892464" cy="2347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76600"/>
            <a:ext cx="4953000" cy="3230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1756434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Hybrid Model:</a:t>
            </a:r>
          </a:p>
          <a:p>
            <a:r>
              <a:rPr lang="en-US" altLang="ko-KR" dirty="0" smtClean="0"/>
              <a:t>Train NN with the difference</a:t>
            </a:r>
          </a:p>
          <a:p>
            <a:r>
              <a:rPr lang="en-US" altLang="ko-KR" dirty="0" smtClean="0"/>
              <a:t>Between experiment </a:t>
            </a:r>
          </a:p>
          <a:p>
            <a:r>
              <a:rPr lang="en-US" altLang="ko-KR" dirty="0" smtClean="0"/>
              <a:t>and theoretical model(FRDM)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88" y="3287233"/>
            <a:ext cx="3629247" cy="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533399"/>
            <a:ext cx="5665525" cy="1265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959871"/>
            <a:ext cx="2662505" cy="3167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0" y="3437218"/>
            <a:ext cx="2192555" cy="606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60" y="4115377"/>
            <a:ext cx="1672440" cy="391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58" y="4115377"/>
            <a:ext cx="1638442" cy="472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54" y="4787499"/>
            <a:ext cx="3480551" cy="558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54" y="5431397"/>
            <a:ext cx="2386058" cy="544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558" y="1995761"/>
            <a:ext cx="4860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mass residuals with BNN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Possible to estimate theoretical uncertainty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184" y="1895650"/>
            <a:ext cx="3752596" cy="36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85800"/>
            <a:ext cx="2971800" cy="2391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21106"/>
            <a:ext cx="7239000" cy="3385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4400" y="91440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 Error estimation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9000" y="3581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Applied to NS</a:t>
            </a:r>
          </a:p>
          <a:p>
            <a:r>
              <a:rPr lang="en-US" altLang="ko-KR" dirty="0" smtClean="0"/>
              <a:t>crust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65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6081287" cy="11049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5" y="1738231"/>
            <a:ext cx="3276884" cy="24157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71901"/>
            <a:ext cx="3307367" cy="2789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" y="4495800"/>
            <a:ext cx="3460089" cy="2130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653466"/>
            <a:ext cx="2034013" cy="19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6632972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590800"/>
            <a:ext cx="52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Training of residual two-neutron separation energy</a:t>
            </a:r>
          </a:p>
          <a:p>
            <a:r>
              <a:rPr lang="en-US" altLang="ko-KR" dirty="0" smtClean="0"/>
              <a:t>For BNN (one hidden layer 30 neurons) and GP.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5731"/>
            <a:ext cx="3856054" cy="464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038600"/>
            <a:ext cx="4615914" cy="2093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558" y="6324600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data were smoothed with Gaussian folding to get general trends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9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3124200" cy="5877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828800"/>
            <a:ext cx="598459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7513971" cy="9373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6317356" cy="4685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5565" y="2209800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Bayesian</a:t>
            </a:r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 smtClean="0"/>
              <a:t>Bayesian Model</a:t>
            </a:r>
          </a:p>
          <a:p>
            <a:r>
              <a:rPr lang="en-US" altLang="ko-KR" dirty="0" smtClean="0"/>
              <a:t>Averaging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489514"/>
            <a:ext cx="6717480" cy="23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7239000" cy="8338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68183"/>
            <a:ext cx="3689839" cy="2959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09" y="1917888"/>
            <a:ext cx="1835093" cy="2266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11017"/>
            <a:ext cx="4114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Extrapolation in </a:t>
            </a:r>
            <a:endParaRPr lang="en-US" altLang="ko-KR" sz="1400" dirty="0"/>
          </a:p>
          <a:p>
            <a:r>
              <a:rPr lang="en-US" altLang="ko-KR" sz="1400" dirty="0" smtClean="0"/>
              <a:t>Model space of NCSM calculation</a:t>
            </a:r>
          </a:p>
          <a:p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Nmax</a:t>
            </a:r>
            <a:r>
              <a:rPr lang="en-US" altLang="ko-KR" sz="1400" dirty="0" smtClean="0"/>
              <a:t>, </a:t>
            </a:r>
            <a:endParaRPr lang="en-US" altLang="ko-KR" sz="1400" dirty="0"/>
          </a:p>
          <a:p>
            <a:r>
              <a:rPr lang="en-US" altLang="ko-KR" sz="1400" dirty="0" smtClean="0"/>
              <a:t>Try to explore hyper-parameter space</a:t>
            </a:r>
          </a:p>
          <a:p>
            <a:r>
              <a:rPr lang="en-US" altLang="ko-KR" sz="1400" dirty="0" smtClean="0"/>
              <a:t>To find best 50 models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917888"/>
            <a:ext cx="3886200" cy="42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6332769" cy="1364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33600"/>
            <a:ext cx="2004234" cy="31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590800"/>
            <a:ext cx="662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Inputs: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Charge and Neutron number of Fission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Mass of fission fragment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Excitation energy of the compound nucleus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Output: Fission Yield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85" y="4207413"/>
            <a:ext cx="3292115" cy="2368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207413"/>
            <a:ext cx="3749315" cy="24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6416596" cy="3215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53" y="3616412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Gaussian Process</a:t>
            </a:r>
          </a:p>
          <a:p>
            <a:r>
              <a:rPr lang="en-US" altLang="ko-KR" dirty="0" smtClean="0"/>
              <a:t>For truncation error of EFT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1" y="4419600"/>
            <a:ext cx="2827265" cy="381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" y="4862669"/>
            <a:ext cx="2994920" cy="304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619839"/>
            <a:ext cx="4495800" cy="1609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11" y="5343755"/>
            <a:ext cx="2164268" cy="5944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553" y="617220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“c” are not LECs in theory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313882"/>
            <a:ext cx="1981200" cy="20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possible to make machine “learn” even when the programmer does not know how to do it exactly. </a:t>
            </a:r>
          </a:p>
          <a:p>
            <a:r>
              <a:rPr lang="en-US" altLang="ko-KR" dirty="0" smtClean="0"/>
              <a:t>It can only learns within given model space. </a:t>
            </a:r>
          </a:p>
          <a:p>
            <a:r>
              <a:rPr lang="en-US" altLang="ko-KR" dirty="0" smtClean="0"/>
              <a:t>Recent popularity of ML mainly from the success of Deep Neural Networks(very large model space).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16" y="4477277"/>
            <a:ext cx="3529923" cy="1976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85800" y="3878284"/>
            <a:ext cx="3228975" cy="2744681"/>
            <a:chOff x="685800" y="2667000"/>
            <a:chExt cx="3228975" cy="2744681"/>
          </a:xfrm>
        </p:grpSpPr>
        <p:pic>
          <p:nvPicPr>
            <p:cNvPr id="1026" name="Picture 2" descr="Automatic Object Detec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667000"/>
              <a:ext cx="3228975" cy="232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85800" y="5073127"/>
              <a:ext cx="2743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Example of Object Detection within </a:t>
              </a:r>
              <a:r>
                <a:rPr lang="en-US" altLang="ko-KR" sz="800" dirty="0" err="1">
                  <a:solidFill>
                    <a:srgbClr val="555555"/>
                  </a:solidFill>
                  <a:latin typeface="Helvetica Neue"/>
                </a:rPr>
                <a:t>Photogaphs</a:t>
              </a:r>
              <a:r>
                <a:rPr lang="en-US" altLang="ko-KR" sz="800" dirty="0"/>
                <a:t/>
              </a:r>
              <a:br>
                <a:rPr lang="en-US" altLang="ko-KR" sz="800" dirty="0"/>
              </a:b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Taken from the </a:t>
              </a:r>
              <a:r>
                <a:rPr lang="en-US" altLang="ko-KR" sz="800" dirty="0">
                  <a:solidFill>
                    <a:srgbClr val="428BCA"/>
                  </a:solidFill>
                  <a:latin typeface="Helvetica Neue"/>
                  <a:hlinkClick r:id="rId5"/>
                </a:rPr>
                <a:t>Google Blog</a:t>
              </a: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46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6629400" cy="1259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1905000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arXiv:1911.13092v1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3240973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55" y="5615245"/>
            <a:ext cx="2954396" cy="902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823" y="1892866"/>
            <a:ext cx="3901778" cy="2446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5245913"/>
            <a:ext cx="179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ANN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467667"/>
            <a:ext cx="2929477" cy="20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7384420" cy="1059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2286000"/>
            <a:ext cx="8084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NN to learn EDF results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Fast emulator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model </a:t>
            </a:r>
            <a:r>
              <a:rPr lang="en-US" altLang="ko-KR" dirty="0" smtClean="0"/>
              <a:t> HFB calculation with five-dimensional collective Hamiltonian approach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Train 5DCH parameters with Committee of NN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Data Selection scheme to make HFB calculation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28056"/>
            <a:ext cx="3352800" cy="2436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202" y="4228056"/>
            <a:ext cx="2781482" cy="21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533400"/>
            <a:ext cx="5382087" cy="114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7932" y="2025134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arXiv:2003.10770v1</a:t>
            </a:r>
          </a:p>
          <a:p>
            <a:endParaRPr lang="en-US" altLang="ko-KR" dirty="0"/>
          </a:p>
          <a:p>
            <a:r>
              <a:rPr lang="en-US" altLang="ko-KR" dirty="0" smtClean="0"/>
              <a:t>Train NN to classify pole of amplitude</a:t>
            </a:r>
          </a:p>
          <a:p>
            <a:r>
              <a:rPr lang="en-US" altLang="ko-KR" dirty="0" smtClean="0"/>
              <a:t>: training data constructed from pre-defined S-matrix structure</a:t>
            </a:r>
          </a:p>
          <a:p>
            <a:r>
              <a:rPr lang="en-US" altLang="ko-KR" dirty="0" smtClean="0"/>
              <a:t>And tested with realistic NN potential scattering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5493"/>
            <a:ext cx="4305673" cy="1562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7" y="5465558"/>
            <a:ext cx="354360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and Deep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Artificial Neural Network(ANN)</a:t>
            </a:r>
          </a:p>
          <a:p>
            <a:pPr lvl="1"/>
            <a:r>
              <a:rPr lang="en-US" altLang="ko-KR" dirty="0" smtClean="0"/>
              <a:t>One of the ML methods inspired from the neuron of brain.</a:t>
            </a:r>
          </a:p>
          <a:p>
            <a:r>
              <a:rPr lang="en-US" altLang="ko-KR" dirty="0" smtClean="0"/>
              <a:t>Deep Neural Network(DNN) </a:t>
            </a:r>
          </a:p>
          <a:p>
            <a:pPr lvl="1"/>
            <a:r>
              <a:rPr lang="en-US" altLang="ko-KR" dirty="0" smtClean="0"/>
              <a:t>Many hidden layers of neurons</a:t>
            </a:r>
            <a:endParaRPr lang="ko-KR" altLang="en-US" dirty="0"/>
          </a:p>
        </p:txBody>
      </p:sp>
      <p:pic>
        <p:nvPicPr>
          <p:cNvPr id="2050" name="Picture 2" descr="Deep learning and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7835"/>
            <a:ext cx="2265906" cy="15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theconversation.com/files/165475/original/image-20170417-25898-1bmbnmn.pn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96" y="5390598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4011" y="6592742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Images from Wikipedia</a:t>
            </a:r>
            <a:endParaRPr lang="ko-KR" altLang="en-US" sz="1100" dirty="0"/>
          </a:p>
        </p:txBody>
      </p:sp>
      <p:pic>
        <p:nvPicPr>
          <p:cNvPr id="2054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86" y="5409444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610766"/>
            <a:ext cx="2209800" cy="168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Examples of Machine Learning(actually deep learning)</a:t>
            </a:r>
          </a:p>
          <a:p>
            <a:pPr lvl="1"/>
            <a:r>
              <a:rPr lang="en-US" altLang="ko-KR" sz="1800" dirty="0" smtClean="0"/>
              <a:t>Image Recognition</a:t>
            </a:r>
          </a:p>
          <a:p>
            <a:pPr lvl="1"/>
            <a:r>
              <a:rPr lang="en-US" altLang="ko-KR" sz="1800" dirty="0" smtClean="0"/>
              <a:t>Colorize image </a:t>
            </a:r>
          </a:p>
          <a:p>
            <a:pPr lvl="1"/>
            <a:r>
              <a:rPr lang="en-US" altLang="ko-KR" sz="1800" dirty="0" smtClean="0"/>
              <a:t>Automatic translation </a:t>
            </a:r>
          </a:p>
          <a:p>
            <a:pPr lvl="1"/>
            <a:r>
              <a:rPr lang="en-US" altLang="ko-KR" sz="1800" dirty="0" smtClean="0"/>
              <a:t>Automatic hand writing/image generation</a:t>
            </a:r>
          </a:p>
          <a:p>
            <a:pPr lvl="1"/>
            <a:r>
              <a:rPr lang="en-US" altLang="ko-KR" sz="1800" dirty="0" smtClean="0"/>
              <a:t>Automatic text generation </a:t>
            </a:r>
          </a:p>
          <a:p>
            <a:pPr lvl="1"/>
            <a:r>
              <a:rPr lang="en-US" altLang="ko-KR" sz="1800" dirty="0" smtClean="0"/>
              <a:t>Game Playing </a:t>
            </a:r>
          </a:p>
          <a:p>
            <a:pPr lvl="1"/>
            <a:r>
              <a:rPr lang="en-US" altLang="ko-KR" sz="1800" dirty="0" smtClean="0"/>
              <a:t>And so on…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066800" y="6468208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https://machinelearningmastery.com/inspirational-applications-deep-learning/</a:t>
            </a:r>
            <a:endParaRPr lang="ko-KR" altLang="en-US" sz="1400" dirty="0"/>
          </a:p>
        </p:txBody>
      </p:sp>
      <p:pic>
        <p:nvPicPr>
          <p:cNvPr id="3074" name="Picture 2" descr="Example of Object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7200"/>
            <a:ext cx="50958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lorization of Black and White Photograph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4240658"/>
            <a:ext cx="2968625" cy="20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stant Visual Trans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37" y="4438648"/>
            <a:ext cx="62579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ample of Automatic Handwriting Gene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33" y="4220308"/>
            <a:ext cx="451766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82106" y="4362448"/>
            <a:ext cx="4837526" cy="1631584"/>
            <a:chOff x="2111733" y="-31384"/>
            <a:chExt cx="4837526" cy="1631584"/>
          </a:xfrm>
        </p:grpSpPr>
        <p:pic>
          <p:nvPicPr>
            <p:cNvPr id="3086" name="Picture 14" descr="알파고, 바둑 이어 ‘스타크래프트2’도 평정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080" y="-14287"/>
              <a:ext cx="2583179" cy="161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알파고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733" y="-31384"/>
              <a:ext cx="2254347" cy="163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87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of ML for nuclear physics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A.I. for Nuclear Physics, arXiv:2006.05422v1 </a:t>
            </a:r>
          </a:p>
          <a:p>
            <a:r>
              <a:rPr lang="en-US" altLang="ko-KR" dirty="0" smtClean="0"/>
              <a:t>More examples</a:t>
            </a:r>
          </a:p>
          <a:p>
            <a:pPr lvl="1"/>
            <a:r>
              <a:rPr lang="en-US" altLang="ko-KR" dirty="0" smtClean="0"/>
              <a:t>Lattice QCD : reducing sign problem, cheaper/faster generation of new configuration, propagator inversion, extraction of physical observables ….</a:t>
            </a:r>
          </a:p>
          <a:p>
            <a:pPr lvl="1"/>
            <a:r>
              <a:rPr lang="en-US" altLang="ko-KR" dirty="0" smtClean="0"/>
              <a:t>modelling nuclear masses and other observables, fast emulation for big simulations, identifying crucial experimental data for better constraining theory, uncertainty quantification of theoretical results… </a:t>
            </a:r>
          </a:p>
          <a:p>
            <a:pPr lvl="1"/>
            <a:r>
              <a:rPr lang="en-US" altLang="ko-KR" dirty="0" smtClean="0"/>
              <a:t>Accelerator and material design optimization, Dynamic optimization of real time operation controls, data classification and regression, triggering 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12847</TotalTime>
  <Words>2378</Words>
  <Application>Microsoft Office PowerPoint</Application>
  <PresentationFormat>화면 슬라이드 쇼(4:3)</PresentationFormat>
  <Paragraphs>388</Paragraphs>
  <Slides>62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Helvetica Neue</vt:lpstr>
      <vt:lpstr>돋움</vt:lpstr>
      <vt:lpstr>맑은 고딕</vt:lpstr>
      <vt:lpstr>Arial</vt:lpstr>
      <vt:lpstr>Cambria Math</vt:lpstr>
      <vt:lpstr>Wingdings</vt:lpstr>
      <vt:lpstr>Clarity</vt:lpstr>
      <vt:lpstr>Machine learning for nuclear physics</vt:lpstr>
      <vt:lpstr>Disclaimer</vt:lpstr>
      <vt:lpstr>Many good resources</vt:lpstr>
      <vt:lpstr>Outline</vt:lpstr>
      <vt:lpstr>Machine Learning </vt:lpstr>
      <vt:lpstr>Machine Learning </vt:lpstr>
      <vt:lpstr>Neural Network and Deep Learning</vt:lpstr>
      <vt:lpstr>Machine Learning</vt:lpstr>
      <vt:lpstr>Application of ML for nuclear physics </vt:lpstr>
      <vt:lpstr>Three large classes of Machine Learning</vt:lpstr>
      <vt:lpstr>Three large classes of Machine learning</vt:lpstr>
      <vt:lpstr>Three large classes of Machine learning</vt:lpstr>
      <vt:lpstr>Three large classes of Machine learning</vt:lpstr>
      <vt:lpstr>Perceptron/Neuron </vt:lpstr>
      <vt:lpstr>Perceptron/Neuron </vt:lpstr>
      <vt:lpstr>NN as a Universal Approximator </vt:lpstr>
      <vt:lpstr>How to train NN (supervised learning) </vt:lpstr>
      <vt:lpstr>Gradient Descent</vt:lpstr>
      <vt:lpstr>Gradient Descent</vt:lpstr>
      <vt:lpstr>Optimizers</vt:lpstr>
      <vt:lpstr>Backpropagation</vt:lpstr>
      <vt:lpstr>Backpropagation</vt:lpstr>
      <vt:lpstr>Overfitting</vt:lpstr>
      <vt:lpstr>Data preparation</vt:lpstr>
      <vt:lpstr>PowerPoint 프레젠테이션</vt:lpstr>
      <vt:lpstr>Bayesian NN </vt:lpstr>
      <vt:lpstr>Bayesian NN </vt:lpstr>
      <vt:lpstr>Bayesian NN</vt:lpstr>
      <vt:lpstr>Bayesian NN </vt:lpstr>
      <vt:lpstr>Gaussian Process</vt:lpstr>
      <vt:lpstr>Gaussian Process</vt:lpstr>
      <vt:lpstr>Gaussian Process</vt:lpstr>
      <vt:lpstr>Gaussian Process</vt:lpstr>
      <vt:lpstr>Gaussian Process</vt:lpstr>
      <vt:lpstr>Applications to Nuclear Physics</vt:lpstr>
      <vt:lpstr>PowerPoint 프레젠테이션</vt:lpstr>
      <vt:lpstr>An Exercise : Mass Formula</vt:lpstr>
      <vt:lpstr>An Exercise : Mass Formula</vt:lpstr>
      <vt:lpstr>An Exercise : Mass Formula</vt:lpstr>
      <vt:lpstr>An Exercise : Mass Formula</vt:lpstr>
      <vt:lpstr>An Exercise : Mass Formula</vt:lpstr>
      <vt:lpstr>An Exercise : Mass Formula</vt:lpstr>
      <vt:lpstr>An Exercise : Mass Formula</vt:lpstr>
      <vt:lpstr>An Exercise : Mass Formula</vt:lpstr>
      <vt:lpstr>An Exercise : Mass Formula</vt:lpstr>
      <vt:lpstr>An Exercise : Extrapolation? </vt:lpstr>
      <vt:lpstr> Plan </vt:lpstr>
      <vt:lpstr>Nuclear Mass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dipole moments  of A=3 nuclei</dc:title>
  <dc:creator>song</dc:creator>
  <cp:lastModifiedBy>user</cp:lastModifiedBy>
  <cp:revision>375</cp:revision>
  <dcterms:created xsi:type="dcterms:W3CDTF">2006-08-16T00:00:00Z</dcterms:created>
  <dcterms:modified xsi:type="dcterms:W3CDTF">2020-12-08T04:36:24Z</dcterms:modified>
</cp:coreProperties>
</file>